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57" r:id="rId4"/>
    <p:sldId id="266" r:id="rId5"/>
    <p:sldId id="258" r:id="rId6"/>
    <p:sldId id="261" r:id="rId7"/>
    <p:sldId id="263" r:id="rId8"/>
    <p:sldId id="259" r:id="rId9"/>
    <p:sldId id="262" r:id="rId10"/>
    <p:sldId id="260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E19B-FF85-435E-91E5-9AF839A4018E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EFB-4DCD-4896-BB83-693A73AF3A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07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E19B-FF85-435E-91E5-9AF839A4018E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EFB-4DCD-4896-BB83-693A73AF3A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54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E19B-FF85-435E-91E5-9AF839A4018E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EFB-4DCD-4896-BB83-693A73AF3A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65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E19B-FF85-435E-91E5-9AF839A4018E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EFB-4DCD-4896-BB83-693A73AF3A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31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E19B-FF85-435E-91E5-9AF839A4018E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EFB-4DCD-4896-BB83-693A73AF3A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1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E19B-FF85-435E-91E5-9AF839A4018E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EFB-4DCD-4896-BB83-693A73AF3A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92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E19B-FF85-435E-91E5-9AF839A4018E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EFB-4DCD-4896-BB83-693A73AF3A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28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E19B-FF85-435E-91E5-9AF839A4018E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EFB-4DCD-4896-BB83-693A73AF3A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15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E19B-FF85-435E-91E5-9AF839A4018E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EFB-4DCD-4896-BB83-693A73AF3A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38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E19B-FF85-435E-91E5-9AF839A4018E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EFB-4DCD-4896-BB83-693A73AF3A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63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E19B-FF85-435E-91E5-9AF839A4018E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EFB-4DCD-4896-BB83-693A73AF3A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58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DE19B-FF85-435E-91E5-9AF839A4018E}" type="datetimeFigureOut">
              <a:rPr lang="cs-CZ" smtClean="0"/>
              <a:t>29.5.2014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06EFB-4DCD-4896-BB83-693A73AF3A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95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andala_JD_2012_-_08.jpg?uselang=cs" TargetMode="External"/><Relationship Id="rId2" Type="http://schemas.openxmlformats.org/officeDocument/2006/relationships/hyperlink" Target="http://commons.wikimedia.org/wiki/File:Circle_Mandala_20.svg?uselang=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pload.wikimedia.org/wikipedia/commons/thumb/2/2a/Sahasrara_Mandala.svg/200px-Sahasrara_Mandala.svg.png?uselang=cs" TargetMode="External"/><Relationship Id="rId4" Type="http://schemas.openxmlformats.org/officeDocument/2006/relationships/hyperlink" Target="http://upload.wikimedia.org/wikipedia/commons/c/c5/Frakt%C3%A1l_Mandala.jpg?uselang=c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592887" cy="19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67" y="5683696"/>
            <a:ext cx="45720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68932" y="3429000"/>
            <a:ext cx="4030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 smtClean="0">
                <a:latin typeface="Trebuchet MS" panose="020B0603020202020204" pitchFamily="34" charset="0"/>
              </a:rPr>
              <a:t>Středová souměrnost</a:t>
            </a:r>
            <a:endParaRPr lang="cs-CZ" sz="3200" dirty="0">
              <a:latin typeface="Trebuchet MS" panose="020B0603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28783" y="4223897"/>
            <a:ext cx="67407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Autor: Mgr. Jolana Sobotková</a:t>
            </a:r>
          </a:p>
          <a:p>
            <a:pPr algn="ctr"/>
            <a:r>
              <a:rPr lang="cs-CZ" dirty="0"/>
              <a:t>Vytvořeno: </a:t>
            </a:r>
            <a:r>
              <a:rPr lang="cs-CZ" dirty="0" smtClean="0"/>
              <a:t>březen 2014</a:t>
            </a:r>
            <a:endParaRPr lang="cs-CZ" dirty="0"/>
          </a:p>
          <a:p>
            <a:pPr algn="ctr"/>
            <a:r>
              <a:rPr lang="it-IT" dirty="0"/>
              <a:t>Název: VY_32_INOVACE_MA_01_</a:t>
            </a:r>
            <a:r>
              <a:rPr lang="it-IT" b="1" dirty="0"/>
              <a:t>Rovinná a prostorová </a:t>
            </a:r>
            <a:r>
              <a:rPr lang="it-IT" b="1" dirty="0" smtClean="0"/>
              <a:t>geometrie</a:t>
            </a:r>
            <a:r>
              <a:rPr lang="it-IT" dirty="0" smtClean="0"/>
              <a:t>_</a:t>
            </a:r>
            <a:r>
              <a:rPr lang="cs-CZ" smtClean="0"/>
              <a:t>14</a:t>
            </a:r>
            <a:endParaRPr lang="it-IT" dirty="0"/>
          </a:p>
          <a:p>
            <a:pPr algn="ctr"/>
            <a:r>
              <a:rPr lang="cs-CZ" i="1" dirty="0" smtClean="0"/>
              <a:t>6. ročník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34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r>
              <a:rPr lang="cs-CZ" sz="1600" b="1" dirty="0" smtClean="0"/>
              <a:t>ZDROJE OBRÁZKŮ:</a:t>
            </a:r>
          </a:p>
          <a:p>
            <a:r>
              <a:rPr lang="en-US" sz="1400" dirty="0" smtClean="0"/>
              <a:t>NEZNÁMÝ</a:t>
            </a:r>
            <a:r>
              <a:rPr lang="en-US" sz="1400" dirty="0"/>
              <a:t>. </a:t>
            </a:r>
            <a:r>
              <a:rPr lang="en-US" sz="1400" i="1" dirty="0" err="1"/>
              <a:t>wikimedia.commons</a:t>
            </a:r>
            <a:r>
              <a:rPr lang="en-US" sz="1400" dirty="0"/>
              <a:t> [online]. [cit. 24.5.2014]. </a:t>
            </a:r>
            <a:r>
              <a:rPr lang="en-US" sz="1400" dirty="0" err="1"/>
              <a:t>Dostupný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WWW: http://commons.wikimedia.org/wiki/File:Circle_Mandala_20.svg?uselang=cs</a:t>
            </a:r>
            <a:endParaRPr lang="cs-CZ" sz="1400" dirty="0" smtClean="0">
              <a:hlinkClick r:id="rId2"/>
            </a:endParaRPr>
          </a:p>
          <a:p>
            <a:r>
              <a:rPr lang="en-US" sz="1400" dirty="0"/>
              <a:t>NEZNÁMÝ. </a:t>
            </a:r>
            <a:r>
              <a:rPr lang="en-US" sz="1400" i="1" dirty="0" err="1"/>
              <a:t>wikimedia.commons</a:t>
            </a:r>
            <a:r>
              <a:rPr lang="en-US" sz="1400" dirty="0"/>
              <a:t> [online]. [cit. 24.5.2014]. </a:t>
            </a:r>
            <a:r>
              <a:rPr lang="en-US" sz="1400" dirty="0" err="1"/>
              <a:t>Dostupný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WWW: http://commons.wikimedia.org/wiki/File:Mandala_JD_2012_-_08.jpg?uselang=cs</a:t>
            </a:r>
            <a:endParaRPr lang="cs-CZ" sz="1400" dirty="0" smtClean="0">
              <a:hlinkClick r:id="rId3"/>
            </a:endParaRPr>
          </a:p>
          <a:p>
            <a:r>
              <a:rPr lang="en-US" sz="1400" dirty="0"/>
              <a:t>NEZNÁMÝ. </a:t>
            </a:r>
            <a:r>
              <a:rPr lang="en-US" sz="1400" i="1" dirty="0" err="1"/>
              <a:t>wikimedia.commons</a:t>
            </a:r>
            <a:r>
              <a:rPr lang="en-US" sz="1400" dirty="0"/>
              <a:t> [online]. [cit. 24.5.2014]. </a:t>
            </a:r>
            <a:r>
              <a:rPr lang="en-US" sz="1400" dirty="0" err="1"/>
              <a:t>Dostupný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WWW: http://upload.wikimedia.org/wikipedia/commons/c/c5/Frakt%C3%A1l_Mandala.jpg?uselang=cs</a:t>
            </a:r>
            <a:endParaRPr lang="cs-CZ" sz="1400" dirty="0" smtClean="0">
              <a:hlinkClick r:id="rId4"/>
            </a:endParaRPr>
          </a:p>
          <a:p>
            <a:r>
              <a:rPr lang="en-US" sz="1400" dirty="0"/>
              <a:t>NEZNÁMÝ. </a:t>
            </a:r>
            <a:r>
              <a:rPr lang="en-US" sz="1400" i="1" dirty="0" err="1"/>
              <a:t>wikimedia.commons</a:t>
            </a:r>
            <a:r>
              <a:rPr lang="en-US" sz="1400" dirty="0"/>
              <a:t> [online]. [cit. 24.5.2014]. </a:t>
            </a:r>
            <a:r>
              <a:rPr lang="en-US" sz="1400" dirty="0" err="1"/>
              <a:t>Dostupný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WWW: http://upload.wikimedia.org/wikipedia/commons/thumb/2/2a/Sahasrara_Mandala.svg/200px-Sahasrara_Mandala.svg.png?uselang=cs</a:t>
            </a:r>
            <a:endParaRPr lang="cs-CZ" sz="1400" dirty="0" smtClean="0">
              <a:hlinkClick r:id="rId5"/>
            </a:endParaRPr>
          </a:p>
          <a:p>
            <a:r>
              <a:rPr lang="en-US" sz="1400" dirty="0"/>
              <a:t>NEZNÁMÝ. </a:t>
            </a:r>
            <a:r>
              <a:rPr lang="en-US" sz="1400" i="1" dirty="0" err="1"/>
              <a:t>wikimedia.commons</a:t>
            </a:r>
            <a:r>
              <a:rPr lang="en-US" sz="1400" dirty="0"/>
              <a:t> [online]. [cit. 24.5.2014]. </a:t>
            </a:r>
            <a:r>
              <a:rPr lang="en-US" sz="1400" dirty="0" err="1"/>
              <a:t>Dostupný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WWW: http://</a:t>
            </a:r>
            <a:r>
              <a:rPr lang="en-US" sz="1400" dirty="0" smtClean="0"/>
              <a:t>commons.wikimedia.org/wiki/File:Mandala_15.svg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8502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122425"/>
              </p:ext>
            </p:extLst>
          </p:nvPr>
        </p:nvGraphicFramePr>
        <p:xfrm>
          <a:off x="684213" y="765175"/>
          <a:ext cx="7921625" cy="4900192"/>
        </p:xfrm>
        <a:graphic>
          <a:graphicData uri="http://schemas.openxmlformats.org/drawingml/2006/table">
            <a:tbl>
              <a:tblPr/>
              <a:tblGrid>
                <a:gridCol w="7921625"/>
              </a:tblGrid>
              <a:tr h="503585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Vzdělávací oblast, tematický okruh, téma vzdělávacího materiálu:</a:t>
                      </a:r>
                    </a:p>
                  </a:txBody>
                  <a:tcPr marL="44280" marR="442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</a:tr>
              <a:tr h="504056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Matematika, Rovinná a prostorová geometrie, Středová souměrnost</a:t>
                      </a:r>
                    </a:p>
                  </a:txBody>
                  <a:tcPr marL="44280" marR="442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Metodický list, anotace:</a:t>
                      </a:r>
                    </a:p>
                  </a:txBody>
                  <a:tcPr marL="44280" marR="442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</a:tr>
              <a:tr h="3421063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Pomocí prezentace vysvětlíme žákům co je a jak se sestrojí obraz středově souměrný.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Součástí je jednoduchý příklad k nalezení části středově (i osově) souměrného obrazce.</a:t>
                      </a:r>
                      <a:endParaRPr kumimoji="0" lang="cs-CZ" altLang="cs-CZ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44280" marR="442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453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thumb/2/2a/Sahasrara_Mandala.svg/200px-Sahasrara_Mandala.svg.png?uselang=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64" y="2328553"/>
            <a:ext cx="3035882" cy="303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691" y="5545832"/>
            <a:ext cx="7188552" cy="78296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Co je ve třídě nebo ve tvém okolí středově souměrné?</a:t>
            </a:r>
            <a:endParaRPr lang="cs-CZ" sz="2400" dirty="0"/>
          </a:p>
        </p:txBody>
      </p:sp>
      <p:grpSp>
        <p:nvGrpSpPr>
          <p:cNvPr id="7" name="Skupina 6"/>
          <p:cNvGrpSpPr/>
          <p:nvPr/>
        </p:nvGrpSpPr>
        <p:grpSpPr>
          <a:xfrm>
            <a:off x="327654" y="2825286"/>
            <a:ext cx="2475780" cy="2475780"/>
            <a:chOff x="756792" y="3478348"/>
            <a:chExt cx="2664296" cy="2664296"/>
          </a:xfrm>
        </p:grpSpPr>
        <p:sp>
          <p:nvSpPr>
            <p:cNvPr id="8" name="Slunce 7"/>
            <p:cNvSpPr/>
            <p:nvPr/>
          </p:nvSpPr>
          <p:spPr>
            <a:xfrm>
              <a:off x="756792" y="3478348"/>
              <a:ext cx="2664296" cy="2664296"/>
            </a:xfrm>
            <a:prstGeom prst="su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 smtClean="0">
                  <a:solidFill>
                    <a:schemeClr val="tx1"/>
                  </a:solidFill>
                </a:rPr>
                <a:t>+</a:t>
              </a:r>
              <a:endParaRPr lang="cs-CZ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968001" y="439265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S</a:t>
              </a:r>
              <a:endParaRPr lang="cs-CZ" dirty="0"/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6299322" y="2924944"/>
            <a:ext cx="2610334" cy="2620888"/>
            <a:chOff x="5868144" y="2548494"/>
            <a:chExt cx="2825488" cy="283691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2548494"/>
              <a:ext cx="2825488" cy="2836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7092280" y="3780544"/>
              <a:ext cx="518091" cy="461665"/>
            </a:xfrm>
            <a:prstGeom prst="rect">
              <a:avLst/>
            </a:prstGeom>
            <a:solidFill>
              <a:srgbClr val="FFFF00">
                <a:alpha val="56000"/>
              </a:srgbClr>
            </a:solidFill>
            <a:scene3d>
              <a:camera prst="perspectiveFront"/>
              <a:lightRig rig="threePt" dir="t"/>
            </a:scene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cs-CZ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+</a:t>
              </a:r>
              <a:r>
                <a:rPr lang="cs-CZ" sz="2000" b="1" dirty="0" smtClean="0">
                  <a:solidFill>
                    <a:schemeClr val="accent2">
                      <a:lumMod val="50000"/>
                    </a:schemeClr>
                  </a:solidFill>
                </a:rPr>
                <a:t> S</a:t>
              </a:r>
              <a:endParaRPr lang="cs-CZ" sz="20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Podnadpis 2"/>
          <p:cNvSpPr txBox="1">
            <a:spLocks/>
          </p:cNvSpPr>
          <p:nvPr/>
        </p:nvSpPr>
        <p:spPr>
          <a:xfrm>
            <a:off x="537320" y="1419830"/>
            <a:ext cx="7776864" cy="702298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Středová souměrnost je zobrazení, které každému vzoru přiřadí jeho obraz – tento obraz je shodný se svým vzorem.</a:t>
            </a:r>
            <a:endParaRPr lang="cs-CZ" sz="2400" dirty="0"/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539552" y="260648"/>
            <a:ext cx="7772400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Středová souměrnost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40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52028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Můžeme </a:t>
            </a:r>
            <a:r>
              <a:rPr lang="cs-CZ" sz="2800" b="1" dirty="0" smtClean="0"/>
              <a:t>zobrazovat</a:t>
            </a:r>
            <a:r>
              <a:rPr lang="cs-CZ" sz="2800" dirty="0" smtClean="0"/>
              <a:t> různé útvary ve středové souměrnosti</a:t>
            </a:r>
          </a:p>
          <a:p>
            <a:r>
              <a:rPr lang="cs-CZ" sz="2800" dirty="0" smtClean="0"/>
              <a:t>Ale také jsou útvary, které jsou samy o sobě středově souměrné – tj. že je můžeme otáčet kolem bodu – </a:t>
            </a:r>
            <a:r>
              <a:rPr lang="cs-CZ" sz="2800" b="1" dirty="0" smtClean="0"/>
              <a:t>středu souměrnosti</a:t>
            </a:r>
            <a:endParaRPr lang="cs-CZ" sz="2800" b="1" dirty="0"/>
          </a:p>
        </p:txBody>
      </p:sp>
      <p:pic>
        <p:nvPicPr>
          <p:cNvPr id="4" name="Picture 4" descr="http://upload.wikimedia.org/wikipedia/commons/thumb/2/2a/Sahasrara_Mandala.svg/200px-Sahasrara_Mandala.svg.png?uselang=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3035882" cy="303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5" name="TextovéPole 4"/>
          <p:cNvSpPr txBox="1"/>
          <p:nvPr/>
        </p:nvSpPr>
        <p:spPr>
          <a:xfrm>
            <a:off x="5796136" y="453540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cs-CZ" sz="2000" b="1" dirty="0" smtClean="0">
                <a:solidFill>
                  <a:schemeClr val="bg1"/>
                </a:solidFill>
              </a:rPr>
              <a:t> S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vnoramenný trojúhelník 67"/>
          <p:cNvSpPr/>
          <p:nvPr/>
        </p:nvSpPr>
        <p:spPr>
          <a:xfrm rot="10800000">
            <a:off x="5014828" y="1805308"/>
            <a:ext cx="2317937" cy="2664296"/>
          </a:xfrm>
          <a:prstGeom prst="triangle">
            <a:avLst>
              <a:gd name="adj" fmla="val 1582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2614" y="269776"/>
            <a:ext cx="7399746" cy="638944"/>
          </a:xfrm>
        </p:spPr>
        <p:txBody>
          <a:bodyPr>
            <a:normAutofit/>
          </a:bodyPr>
          <a:lstStyle/>
          <a:p>
            <a:pPr algn="l"/>
            <a:r>
              <a:rPr lang="cs-CZ" sz="2000" b="1" i="1" dirty="0" smtClean="0"/>
              <a:t>Sestroj obraz trojúhelníku ABC ve středové souměrnosti se středem S</a:t>
            </a:r>
            <a:endParaRPr lang="cs-CZ" sz="2000" b="1" i="1" dirty="0"/>
          </a:p>
        </p:txBody>
      </p:sp>
      <p:sp>
        <p:nvSpPr>
          <p:cNvPr id="4" name="Rovnoramenný trojúhelník 3"/>
          <p:cNvSpPr/>
          <p:nvPr/>
        </p:nvSpPr>
        <p:spPr>
          <a:xfrm>
            <a:off x="567464" y="1916832"/>
            <a:ext cx="2317937" cy="2664296"/>
          </a:xfrm>
          <a:prstGeom prst="triangle">
            <a:avLst>
              <a:gd name="adj" fmla="val 1582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779912" y="2924944"/>
            <a:ext cx="36420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+</a:t>
            </a:r>
          </a:p>
          <a:p>
            <a:r>
              <a:rPr lang="cs-CZ" dirty="0"/>
              <a:t>S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84750" y="159305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2614" y="458112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805929" y="454144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</a:t>
            </a:r>
            <a:endParaRPr lang="cs-CZ" dirty="0"/>
          </a:p>
        </p:txBody>
      </p:sp>
      <p:cxnSp>
        <p:nvCxnSpPr>
          <p:cNvPr id="10" name="Přímá spojnice 9"/>
          <p:cNvCxnSpPr>
            <a:stCxn id="4" idx="2"/>
          </p:cNvCxnSpPr>
          <p:nvPr/>
        </p:nvCxnSpPr>
        <p:spPr>
          <a:xfrm flipV="1">
            <a:off x="567464" y="1593055"/>
            <a:ext cx="7260468" cy="298807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940161" y="1916832"/>
            <a:ext cx="6734136" cy="284327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>
            <a:stCxn id="4" idx="4"/>
          </p:cNvCxnSpPr>
          <p:nvPr/>
        </p:nvCxnSpPr>
        <p:spPr>
          <a:xfrm flipV="1">
            <a:off x="2885401" y="1412776"/>
            <a:ext cx="2406679" cy="316835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louk 53"/>
          <p:cNvSpPr/>
          <p:nvPr/>
        </p:nvSpPr>
        <p:spPr>
          <a:xfrm rot="3739204">
            <a:off x="6311327" y="3975396"/>
            <a:ext cx="690438" cy="690438"/>
          </a:xfrm>
          <a:prstGeom prst="arc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louk 54"/>
          <p:cNvSpPr/>
          <p:nvPr/>
        </p:nvSpPr>
        <p:spPr>
          <a:xfrm rot="20975094">
            <a:off x="4466409" y="1732362"/>
            <a:ext cx="690438" cy="690438"/>
          </a:xfrm>
          <a:prstGeom prst="arc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louk 55"/>
          <p:cNvSpPr/>
          <p:nvPr/>
        </p:nvSpPr>
        <p:spPr>
          <a:xfrm rot="1080009">
            <a:off x="6670685" y="1599430"/>
            <a:ext cx="690438" cy="690438"/>
          </a:xfrm>
          <a:prstGeom prst="arc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TextovéPole 71"/>
          <p:cNvSpPr txBox="1"/>
          <p:nvPr/>
        </p:nvSpPr>
        <p:spPr>
          <a:xfrm>
            <a:off x="6930102" y="454144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A´</a:t>
            </a:r>
            <a:endParaRPr lang="cs-CZ" dirty="0"/>
          </a:p>
        </p:txBody>
      </p:sp>
      <p:sp>
        <p:nvSpPr>
          <p:cNvPr id="73" name="TextovéPole 72"/>
          <p:cNvSpPr txBox="1"/>
          <p:nvPr/>
        </p:nvSpPr>
        <p:spPr>
          <a:xfrm>
            <a:off x="7450906" y="177772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B´</a:t>
            </a:r>
            <a:endParaRPr lang="cs-CZ" dirty="0"/>
          </a:p>
        </p:txBody>
      </p:sp>
      <p:sp>
        <p:nvSpPr>
          <p:cNvPr id="74" name="TextovéPole 73"/>
          <p:cNvSpPr txBox="1"/>
          <p:nvPr/>
        </p:nvSpPr>
        <p:spPr>
          <a:xfrm>
            <a:off x="4877408" y="130631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C´</a:t>
            </a:r>
            <a:endParaRPr lang="cs-CZ" dirty="0"/>
          </a:p>
        </p:txBody>
      </p:sp>
      <p:grpSp>
        <p:nvGrpSpPr>
          <p:cNvPr id="84" name="Skupina 83"/>
          <p:cNvGrpSpPr/>
          <p:nvPr/>
        </p:nvGrpSpPr>
        <p:grpSpPr>
          <a:xfrm>
            <a:off x="2397901" y="4930842"/>
            <a:ext cx="3818656" cy="481735"/>
            <a:chOff x="1311005" y="5360213"/>
            <a:chExt cx="3818656" cy="481735"/>
          </a:xfrm>
        </p:grpSpPr>
        <p:grpSp>
          <p:nvGrpSpPr>
            <p:cNvPr id="82" name="Skupina 81"/>
            <p:cNvGrpSpPr/>
            <p:nvPr/>
          </p:nvGrpSpPr>
          <p:grpSpPr>
            <a:xfrm>
              <a:off x="3879506" y="5368569"/>
              <a:ext cx="1250155" cy="461665"/>
              <a:chOff x="3879506" y="5368569"/>
              <a:chExt cx="1250155" cy="461665"/>
            </a:xfrm>
          </p:grpSpPr>
          <p:sp>
            <p:nvSpPr>
              <p:cNvPr id="76" name="Rovnoramenný trojúhelník 75"/>
              <p:cNvSpPr/>
              <p:nvPr/>
            </p:nvSpPr>
            <p:spPr>
              <a:xfrm>
                <a:off x="3879506" y="5471321"/>
                <a:ext cx="288032" cy="216024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" name="TextovéPole 78"/>
              <p:cNvSpPr txBox="1"/>
              <p:nvPr/>
            </p:nvSpPr>
            <p:spPr>
              <a:xfrm>
                <a:off x="4167538" y="5368569"/>
                <a:ext cx="9621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400" dirty="0" smtClean="0"/>
                  <a:t>A´B´C´</a:t>
                </a:r>
                <a:endParaRPr lang="cs-CZ" sz="2400" dirty="0"/>
              </a:p>
            </p:txBody>
          </p:sp>
        </p:grpSp>
        <p:grpSp>
          <p:nvGrpSpPr>
            <p:cNvPr id="83" name="Skupina 82"/>
            <p:cNvGrpSpPr/>
            <p:nvPr/>
          </p:nvGrpSpPr>
          <p:grpSpPr>
            <a:xfrm>
              <a:off x="1311005" y="5360213"/>
              <a:ext cx="2413728" cy="481735"/>
              <a:chOff x="1311005" y="5360213"/>
              <a:chExt cx="2413728" cy="481735"/>
            </a:xfrm>
          </p:grpSpPr>
          <p:sp>
            <p:nvSpPr>
              <p:cNvPr id="77" name="TextovéPole 76"/>
              <p:cNvSpPr txBox="1"/>
              <p:nvPr/>
            </p:nvSpPr>
            <p:spPr>
              <a:xfrm>
                <a:off x="2602310" y="5380283"/>
                <a:ext cx="11224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400" dirty="0" smtClean="0"/>
                  <a:t>ABC   = </a:t>
                </a:r>
                <a:endParaRPr lang="cs-CZ" sz="2400" dirty="0"/>
              </a:p>
            </p:txBody>
          </p:sp>
          <p:grpSp>
            <p:nvGrpSpPr>
              <p:cNvPr id="81" name="Skupina 80"/>
              <p:cNvGrpSpPr/>
              <p:nvPr/>
            </p:nvGrpSpPr>
            <p:grpSpPr>
              <a:xfrm>
                <a:off x="1311005" y="5360213"/>
                <a:ext cx="1240370" cy="461665"/>
                <a:chOff x="1311005" y="5348500"/>
                <a:chExt cx="1240370" cy="461665"/>
              </a:xfrm>
            </p:grpSpPr>
            <p:sp>
              <p:nvSpPr>
                <p:cNvPr id="75" name="Rovnoramenný trojúhelník 74"/>
                <p:cNvSpPr/>
                <p:nvPr/>
              </p:nvSpPr>
              <p:spPr>
                <a:xfrm>
                  <a:off x="2263343" y="5494722"/>
                  <a:ext cx="288032" cy="216024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80" name="TextovéPole 79"/>
                <p:cNvSpPr txBox="1"/>
                <p:nvPr/>
              </p:nvSpPr>
              <p:spPr>
                <a:xfrm>
                  <a:off x="1311005" y="5348500"/>
                  <a:ext cx="78258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2400" dirty="0" smtClean="0"/>
                    <a:t>s (S):</a:t>
                  </a:r>
                  <a:endParaRPr lang="cs-CZ" sz="2400" dirty="0"/>
                </a:p>
              </p:txBody>
            </p:sp>
          </p:grpSp>
        </p:grpSp>
      </p:grpSp>
      <p:sp>
        <p:nvSpPr>
          <p:cNvPr id="85" name="TextovéPole 84"/>
          <p:cNvSpPr txBox="1"/>
          <p:nvPr/>
        </p:nvSpPr>
        <p:spPr>
          <a:xfrm>
            <a:off x="567464" y="5564812"/>
            <a:ext cx="8055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Trojúhelník A´B´C´ je obrazem trojúhelníku ABC ve středové souměrnosti se středem S.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7192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4" grpId="0" animBg="1"/>
      <p:bldP spid="55" grpId="0" animBg="1"/>
      <p:bldP spid="56" grpId="0" animBg="1"/>
      <p:bldP spid="72" grpId="0"/>
      <p:bldP spid="73" grpId="0"/>
      <p:bldP spid="74" grpId="0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nd06.jxs.cz/855/495/47093b189a_93298891_o2.jpg"/>
          <p:cNvPicPr>
            <a:picLocks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72" y="1101883"/>
            <a:ext cx="7128000" cy="518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le:Circle Mandala 20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884" y="1100572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nd06.jxs.cz/855/495/47093b189a_93298891_o2.jpg"/>
          <p:cNvPicPr>
            <a:picLocks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172" y="1101883"/>
            <a:ext cx="7128000" cy="518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3" y="479891"/>
            <a:ext cx="669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Pokus se dokreslit mandalu tak, aby byla středově souměrná.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268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187624" y="908720"/>
            <a:ext cx="7128000" cy="5207938"/>
            <a:chOff x="2921974" y="1029374"/>
            <a:chExt cx="7128000" cy="5207938"/>
          </a:xfrm>
        </p:grpSpPr>
        <p:pic>
          <p:nvPicPr>
            <p:cNvPr id="5" name="Picture 8" descr="http://nd06.jxs.cz/855/495/47093b189a_93298891_o2.jpg"/>
            <p:cNvPicPr>
              <a:picLocks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974" y="1029374"/>
              <a:ext cx="7128000" cy="5183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File:Circle Mandala 20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686" y="1052736"/>
              <a:ext cx="5184576" cy="518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83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:Mandala JD 2012 - 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5" y="2927961"/>
            <a:ext cx="2664296" cy="269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17404" y="856714"/>
            <a:ext cx="2830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Typickou ukázkou středově souměrných obrazců bývají MANDALY</a:t>
            </a:r>
          </a:p>
        </p:txBody>
      </p:sp>
      <p:sp>
        <p:nvSpPr>
          <p:cNvPr id="5" name="AutoShape 6" descr="data:image/jpeg;base64,/9j/4AAQSkZJRgABAQAAAQABAAD/2wCEAAkGBxEPEhUUEhQTFBQUGR0UFBQVFycUFBQUFRseFhQUFBQcKCggGBwlHBQXITEhJSkrLi4uFx8zODMsNygtLiwBCgoKBQUFDgUFDisZExkrKysrKysrKysrKysrKysrKysrKysrKysrKysrKysrKysrKysrKysrKysrKysrKysrK//AABEIAL8BBwMBIgACEQEDEQH/xAAaAAADAQEBAQAAAAAAAAAAAAACAwQBAAUH/8QAORAAAAQCCAUDAgUFAQADAAAAAAECA1JiBBESIjEyQVMTIUJRYTNjcQVyBhQjc5FDgYKSouIkodH/xAAUAQEAAAAAAAAAAAAAAAAAAAAA/8QAFBEBAAAAAAAAAAAAAAAAAAAAAP/aAAwDAQACEQMRAD8A+jUGhs8FN1n0y0RtolFB0JmsrrOJ6I3ClHUA1cFPI/SLVe2jwKDNVZcjxPVe4XgBMVCZu3WcpaIhXKF0ahM2Cus+n2RAiUWEarvI8parhX4C6MZ8MuR+n3XAjwAAqEzWd1nEtEbhyhb1CZsZWcnZEC5RYRqrPkeJar3D8AHjVYwPJ3XAvwAQihM1ZWcOyOzco1NCZtKus4p0RuKlD2zVVgeXuvs34BJM7SuR4p1Xur8AIaTQ2eEd1nKeiNo5Q46EzXlZ/hHduUFSTVwlcjynqvaPwHmaq8D01X3b8AJm6EzaO6ziWiI1yiam0NngLus5VaI2TOEei2arZ8jxLVca/AmpxnwF8jyK1Xsn4AGuhM1ldZxPREaZQLdCZt5WdNEd3JRUs1VlyPE9Vxp8AWjVxMD01X3d8APOplDZ4Dl1n01aI2vtFSqEzWV1nE9EbiZQNNM+A5yP01ar2vgVqM6y5Hieq9xPgBK3QmbZXWcE6I9yUT0yhs8Fy6z6S9EbaZR6DZqtlyPBOq/c8CemGrgu8j9Jeq9tPgAR0JmFnMeiNwpQpNCZrK6zkToiFyUWmaux5j1XuF4C0mqsuR5E6rhc8AI6fQ2eG7dZ9NeiIEyij8kzzus5i0RuHKO+oGfDe5H6a9VwJ8CgjPnyPMWq9w/ACE6GzVlZyloiBco6n0Jmy5dZwVojsiUUGaqsDylquBfgd9QNVlzkeCtV9keAAlQmazus4lojcVKElQ2bJ3Wf4RtfaLiM6z5HiWq9xXgJI1WT5H/K9r4AIp1CZqO6zj2RE3KGooTNrKzj2REuUHTjVUrkePdcTfgNQarR8jx7rjX4AQpoTNk7rOPZGyRwjqZQmaius5i0RuolFCTOyfI8e69kvA2mmqouR5i1Xuo8AARQmbRXWceyPclCW6GzZVdZw7I2kyi5BqtFyPHuv3PAS2arKuR4d17SfADyPxTQ2SorlSWq+eBIr9ZEo0P/ABWZ/lXOR66r3kdyHAK6An9FN1PpF0ltomFBp5ldRifSW6UwhoNHa4KbqPTLRG2jwKDo7NorqMT0RuF4ANs5bqMpdJQrmCqMn9MrqfThKBEwwqOzduoyloiFfgLo1HZ4ZXUen2RAjwArJPM7qMS6S3TmC3k3MqMkJQLmAlR2azuoxLRG4fgLeo7NjKjJ2RAvwAobTyyoywl2bmGpTeVdTinpLdXMEN0dmrKjDsjs34BJo7NpV1GKdEbq/ADqSn9JV1OU+kto5g4088qMS6S7tzCOk0dnhKuoynojaPwHHR2a8qNNG+7fgA5tN87qMS6SjcmE1OT+gu6nIrpLZOYG3R2bZ3UYloiNfgTU2jtcBd1GVWiNk/AD0Vp5ldRifSUaZgLSf1MqNOku7swWujs1ldRieiI0+ALdHZt5UaaI7ueAAU1P6Dl1Ppq6S2vuFak8yupxPpLcTMPOplHa4Dl1Hpq0RtfArVR2ayuoxPRG4nwAY2m+V1GCekvcmE1MT+i7dT6S+kttMwNujs2yuowToj3PAnplHa4Lt1HpL0Rtp8APQNMqMx9JbhTBSU8yuoyJ6ShcmGHR2YUZj0RuF4Ck0dmsrqMidEQueABfUE/pvXU+mvpKBMwpJON1GYuktw5hBT6Ozw3bqPTXoiBPgU/l2ed1GYtEbh+AHGnllRlLpKBcw76gm65dRgrpLsiYJOjs1ZUZS0RAvwOp9HZsuXUYK0R2R4AWEnmd1OJdJbipgkk3Tuo/1La+4cVHZrO6jEtEbivASVHZsndR/CNr4AOpyeSrqMYSibmDkJvZUYwlGuYSU6js1Kuox7Iib8BqKOzayox7IiX4AYlN07qcYS2SmG01PIrqMxdJbqJglNHZsndRj2Rsl4HU2js1FdRmLRG6jwAsQm8V1GMJe5MEtpuqupwhLaTMORR2bRXUY9ke54CW6OzZVdRh2RtJ8AJvxWn/AOK5dTr0lvImHBP4pYaKiuVEjXRG8jsQ4BfQDXwU/tlqvbQKTNdZctT1XuF4CqAhXBTd/pFoW2iYUGhVorup6FulMAXWu79parhX4CqMa+GX7fdcCPAosKu3ektChXMFUZCuGV3+n2KBEwAyNdZ8tS1XuH4C3jXY/wAO64F+A8kKtHd1LQt05gt5CrGXo7FAuYBjZrq/t3X2b8DUmu0rlqnVe6vwCbQqrL09i7NzDUoVaVd1ToW6uYBNSTXwlfaeq9ow8zXXhqWq+7fgBSUK4SrvSehbRzBxoVXl1LQu7c4BbZrtny7arjX4E1NNfAX9itV7Ji1tCrZ3dS0KNyYTU5CuAu70K0LZOYA9ZrrLlqeq40+ALZr4mHbVfdzwHLQqsrup6FGiYC0hXEy9tC7uzAI6aa+A5+2rVe18CpRrrLlqeq9xPgIpqFcBy7/TVoW19wrUhVZXdT0LcTMAS2a7ZfCdV+54E9MNfBd/aXqvbSK2kKtld0ToXuTCemIVwXbv9JehbaZgFBmvt1HqvcLwFJNdZcuhOq4XPAoNCoeo9C3CmCkoVWV3oToULkwBH1A18N3l/TXquBPgUka+f3FqvcPwE/UEK4b13+mvQoEzCkkK53eotC3DmATGa6v8S1XAvwMp5rsuctFar7I8BhoVVl6S0KBcw76ghVly7orQuyJgBEa6z5alqvcV4CiNdk//ANXtfApJCqzu9RaFuKmCSQqyd3/6La+4AFONdR/PdcTfgNQa68Ne64l+ANPQqpV3XsUTcwchCrR3dexRrmASpNdk+WvdeyXgbTTXUX3FqvdR4BJQqyd3XsWyUw2moVUV3qLQt1EwAkGu0XLXuv3PAS2a7KvjuvaT4FSEKtFd17F7kwS2hVlV3TsW0mYB5n4qNf5Vz++q95HccD/FaFflXLvfT3kTDgBUGhs8FN1n0y0RtolFB0JmsrrOJ6I3ClHUAz4KeR+kWq9tHgUGZ1lyPE9V7heAExUJm7dZyloiFcoVRqEzYK6z6fZECJRaRqu8jylquFfgLoxnwy5H6fdcCPAACoTNZ3WcS0RuHKFvUJmxlZydkQLlFhGdZ8jxLVe4fgA8arGB5O64F+ACG6EzVlZw7I7IlGpoTNpV1nFOiNxUoe2aqsDw7r7N+ASTO0rkeKdV7q/ACGk0JnhHdZynojaOUOOhM15WdNEd25AVJNXCVyPKeq9o/AeZqrwPEtV92/ACZuhM2jus4loiNcomptCZ4C7rOVWiNkzhHotmq2fI9NVxr8CanGfAXyPIrVeyfgAa6EzWV1nE9ERpkAt0Jm3lZ00R3clFSzVWXI8T1XGnwBbNXEwPTVfd3wA86mUNngOXWfTVoja+0VKoTNZXWcT0RuJlA001cBzkfpq1XtfArUZ1lyPE9V7ifACRuhM2yus4J0R7konplDZ4Ll1n0l6I20yj0WzVbLkeCdV+54E9MM+C7yP0l6r20+ABHQmYWcx6I3ClCk0JmsrrOROiIXJRaZn2PMeq9wvAWk1VlyPInVcLngBFT6Ezw3brPpr0RAmUUlQmed1nMWiNw5R31Az4b3I/TXquBPgUEZ8+R5i1XuH4AQnQmasrOUtEQLlHU+hM2XLrOCtEdkSigzVVgeUtVwL8DqearLnI8Far7I8AAKhM1ndZxLRG4qUKKhM2Tus/wja+0XEZ1nyPEtV7ivASRqsnyP8Ale18AJ6dQmajus49kRNyhyKEzXlZx7IiXIDpxqqVyPHuuJvwGoNVeB491xL8AIE0Jmyd1nHsjZI4RtNoTNRXWcxaI3USihJnZPkePdeyXgbTTVUXI8xar3UeAAIoTNorrOPZHuSBLdCZsqus4dkbSZRcg1Wi5Hj3X7ngJbNVlXI8O69pPgB5H4pobJUVypLOuBJr9ZEo4Ufisz/Kucj11XvI7jgFVAL9FN1HpF0ltomFJlzK6jE+kt0phDQWGuCnkj0y0Rto8Ck6O1WXJGJ6I3C8AGVZbqMpdJQrmCqMX6ZXUenCUCJhhMNXeSMpaIhX4C6Mw1wy5I9PsiBHgBWRczuoxLpLdOYLeK5lRkhKBcwwmGqz5IxLRG4fgLeYasYIydkQL8AHtlyyoywl2bmGpK8q6jFPSW6uYJbYaqwRh2R2b8DU0dq0rkjFOiN1fgBlJL9JV1GU+kto5g8y55UadKe7cwjpLDXCVyRlPRG0fgPNhqvBGmiO7fgAxsr53UYl0lGuYTU4v0F3UZFdJbJzBjbDVo+SMS0RGvwJ6aw1wF8kZVaI2T8AL1lzK6jE+ko0zDGy/Uyo06S7uzBa2Gqy5IxPREafAFujtW8EaaI7ueAAU0v0HLqPTV0ltfcKlFzK6jE+ktxMwgpjDXAc5I9NWiNr4FSqO1WXJGJ6I3E+ABtlfK6jBPSXuTCemF+i7dR6S+kttMwNthq2XJGCdEe54E9MYa4LvJHpL0Rtp8APQMpUZj6S3CmCklzK6jInpKFyYYdHa7IzHojcLwFpYarLkjInRELngBv1Av03bqPTX0lAmYUkWN1GYuktw5hDT2GuG7yR6a9EQJ8Cj8u1z5IzFojcPwA4y5ZUZS6SgXMM+oFdcuowV0l2RMFmw1VgjKWiIF+BlPYasuckYK0R2R4AVkXM7qMS6S3FTBRFdO6j/Utr7hxUdqs+SMS0RuK8BRMNWT5I/hG18AG04uSrqMYSibmDUFeyoxhKNcwlpzDVSuSMeyIm/Aahhq1gjHsiNfgBiSundRjCWyUw2mlyK6jMXSW6iYJSw1ZPkjHsjZLwNprDVRckZi0Ruo8AKkFeK6jGEvcmCWyuquowhLaTMNRR2rRckY9ke54CW2GrKuSMOyNpPgBL+Ky/+K5dTr0lvImHBX4pYa/KuVEjXRG8jsQ4BfQLfBT+2Ue2gUHbrL5OPcIKoCD4KbpekWhbaJhQaDtFdLE+kt0pgCyt3ftKOFYXRrfDL9ueBAfYO7dLKnpKFcwXRkHwyul6cJQImAEVus/ko9wwD1ux/hPAsPJB2juliXSW6cwW8g7GUsnYoFzAMbt1f2n7NjU27SvlMe6sa2g6spZYShbmBJQdpV0sU9Jbq5gE1Jt8JX2nHtGHnbr/AI3O7YXSUHwlXSynoW0cweaDryliXSXduYAtu3bP+0caxNTbfAX9io9kxY2g7Z3SxLpKNyYTU5B8Bd0sitC2TmAULt1l8nHGkC3b4n8R93A1aDrK6WJ9JRomAtIPiZS00Lu7MAkptvgOftqj2hUq3WXyce4kT01B8By6Xpq0LZ+4VqQdZXSzK6S3EzAFN27ZfCY/cE9Mt8F39pce2kVtIO2V0sE9Je5MJ6Yg+C7dL0l6FtpmAUHb/wCjj3CCk26y+xMcLgeaDrylmPpLcKYLSg6yulkT0lC5MAR9Qt8N39tccCRQVvn9xR7hhX1BB8N66Xpr0KBMwoJB1ndLMXSW4cwCc7dX+JRwLGU+3Zc+FR9kAzQdWUspdJQLmHfUEHZculgrpLsiYAZW6z+Sj3FBRW7J/wDvaFBIOs7pZi6S3FTBJIOyd0v9S2vuADTrdR/M8TYai3X/AHniWBp6DqVdLGEom5g1CDtZSxhKNcwCZNuyfzPskNptuovuKPdQCSg7J3Sx7FslMNpqDqK6WYukt1EwAkW7RfM/uBLduyr4n2kilCDtFdLGEvcmCW0HZVdLDsW0mYB5v4qtflXP7x7yO44H+K0n+VculroW8iYcAOg0Rrgpus+mUO2iQPOhtVldZxOHcKQdQLXBTj6ZR7aBQdqsscTj3CAT/k2rt1nKUMK5AqjUNqwV1n05YESCwrV3HKUcKwujV8MsfTngQAEqG1Wd1nEodw5At6htWMrOSWBcgrK1WeOJR7hgHrVjXJPAsAluhtVZWcJOyJBqaG1aVdZxTDuKkD27XnCfs2NTXaVjimPdWAhpNEa4SrrOU4do5A86GzXlZ0g7tyDaTa4Sscpx7Rh52q9dI+7YCZuhtWjus6QxrkE9NojXAXdZyqh2TlHoN2rZ46RxrE1Or4C8cio9kwBrobNZXWcTgjTIBbobVvKzpD3ckFS7VZY4nHGkC3a4mukfd0B59MojXAcus5FQ7X2CpVDarK6zicO4mQBTbXAcx9NUe0K1V1ljice4kBK3Q2rZXWcEw+5IJ6ZRGuC7dZ9JcO2mQeg3atljgmP3BPTLXBdx9Jce2kAR0NmFnMcO4UgWmhtVldZyJhhckFp2vOY49wgpNqssciY4XAEdPobXDdus+muGBMgoKhs87rOYodw5B31C1w3sfTXHAkUFa545ij3DARHQ2qsrOUoYFyDKfQ2rLl1nBUPZEgpO1VrlKOBYz6hasuY4Kj7IACVDZrO6ziUO4qQKKhtWTus/87X2C0q6zxxKPcUElasnj/3tAEU6htVHdZxliRIGoobNeVnGWJcgOnWqjxxnibDUWrR44zxLAQpobVk7rOMuyUg2m0NqorrOYod1Egem1ZPHGfZIbTbVRY5ij3UAARQ2bRXWcZPckCW6G1ZVdZwl2kyC5Fq0WOM/uBLdqyrHCfaSA8n8U0RoqK5UlnXCzvIlHB/4rr/KuY6x7yO44BVQKuCm6j0i6S20TCg6qyuoxPpTuFMI6Cw1wU8kemUG2jwKDYarLkjE4NwvAA+V26jKXSmFcwVRquGV1HpwlAiYaTDV3kjKUEK/AVRmGuGXJHpyQI8AKiqtHdRiXSndOYLeqsZUZIUwLmHEw1WfJGJQbh+At5hqxgjJJAvwAc3VVlRhCns3MCTVaVdRinpLdXMEoYaqwRhJ2b8AksNWlckYpg3V+AA0mrhKuoyn0p2jmDzqryo06U925hJSWGuErkjKcG0fgONhqvBGkHdvwAY3VbO6jEulMa5hNTauAu6jIrpLZOYNbYatnyRiUEa/AmprDXAXyRlVBsn4AXrqrK6jE+lMaZgLVXEyo06U93ZgK2Gqy5IxOCNPgC2w1bwRpB3d8AFU2rgOXUemrpLa+4VqqrK6jE+ktxMwgprDfAc5I9NUG18CtTDVZckYnBuJ8ACbqtldRgnpT7kwnplXBduo9JfSW2mYMbYatlyRgmD3PAmpjDfBd5I9JcG2nwAvOqFGY+lO4UwUmqsrqMielMLkw02Gq8EZjg3C8BSWGqy5IyJghc8AN+oVcN26j019JQJmFBVc7qMxdKdw5hFT2GuG7yR6a4IE+BTwGqz5IzFBuH4ACdVWVGUulMC5h31Cqy5dRgrpT2RMFmw1VgjKUEC/A6nsNWXOSMFQdkeAFRVVndRiXSW4qYJKqyd1H+qdr7gRMNVnyRiUG4rwEkw1ZPkj/ja+ADadVUq6jGFMTcwaiq1lRjCmNcwlpzDVSuSMZIm/Achhq1gjGSNfgAKarJ3UYwlslMOptVRXUZi6U7qJgtLDVk+SMZNkvA6msNVFyRmKDdR4AVIqtFdRjCn3Jgluqyq6jCFO0mYEhhq0XJGMnueAlthqyrkjCTaT4ASfiqr8q5dRr0lvImHBf4qZb/KuVEjWDeR4HALqBb4Kf2yj20Cg7dZfJx7hBVASfBTdL0i6S20TCg0naK6nE+kt0pgCyt3ftKOFYXRrfDL9ueBAfZO7dTlLpKFcwVRknwyup9OEoETADK3WfyUe4YB63Y/wngWHEk7R3U4l0lunMFvJOxlTkhKBcwDm7dX9p+zY1Nu0r5THurGoSdWVOWEoW5hqUnaVdLFPSW6uYBPSbfCV9px7Rh526/7lH3bC6Sk+Eq6nKfSW0cwcaTrypxLpLu3MABu3bP8AtHGsTU23wF/aqPZMWNpO2d1OJdJRuTCanJPgLulkV0lsnMAoXbrL5OONIFu3xP4j7uBq0nWV1OJ9JRomAtJPiZU6dJd3ZgElNt8Bz9tUe0KlW6y+Tj3EiempPgOXS9NXSWz9wrUk6yupzK6S3EzAFN27ZfCY/cE9Mt8F39pce2kVNJO2V1OCekvcmE9MSfBdup9JfSW2mYBQdv8A6OPcILTbrL7ExwuB5pOvKnMfSW4UwUlJ1ldLInpKFyYAn6hb4bv7a44EigrfP7ij3DCfqCT4b11Ppr6SgTMKbJ1ndTmLpLcOYBOdur/Eo4FjKfbsufCo+yAZpOrKnKXSUC5h31BJ2XLqcFdJdkTADK3WfyUe4oJK3ZP/AN7QpJJ1ndTmLpLcVMEkk7J3U/6ltfcAGnW6j+Z4mw1Fus/meJYCnpOpV1OMJRNzByEnaypxhKNcwCZNuyfzPskNptuovuKPdQNSk7J3SxhLZKYbTUnUV1OYukt1EwA0W7RfM/uBLduyr4n2kilCTtFdTjCXuTBLaTsqupwhLaTMA838VW/yrn9495HccC/FaT/KuXS16S3kTDQB0GitcFPJn0yh20SCg6I1WV1nE4dwpBlAr4KcfSKPbQKDrrLHE49wgE/5Rq7dZylDCuQKo1Ea4ZXWfTlgRILCtXccpRwrC6NXwyx9OeBAASojVZ3WcSh3DkC3qI1Yys5JYFyCsrVZ44lHuGAetWNck8CwCW6I1VlZwl7IkGpojVpV1nFMO4qQObtVa5Z+zYJNdpWOKY91YCKk0VrhHdZynDtHIHHRGq8rOkPduQbSa+ErHKce0YedqvXSPu2AnbojVo7rOJQxrkE1NorXAXdZyqh2TkHoN2rZ44lHGsTU6vgLxyKj2TAMXRGqyus4nDGmQC3RGreVnSHu5IKV2qyxxOONIFu1xNdI+7oDz6ZRWuA5dZyKh2vsFSqI1WV1nE4dxMgCm18BzH01R7QrVXWWOJx7iQEzdEatldZwTD7kgmplFa4Lt1n0lw7aZB6Ddq2WOCY/cE9Mr4LuPpLj20gDOiNQs5jh3CkCk0RqsrrORMMLkgsOvzmOPcILTarLHImOFwBHT6I1w3brPprhgTIKfyjXO6zmKHcOQZ9Qr4b2PprjgSKCr545ij3DARHRGqsrOUoYFyDqfRGqnLrOCoeyJA87VWuUo4FjvqFqy5jgqPsgAJURqs7rOJQ7ipAoqI1ZO6z/AM7X2C0q6zxxKPcUElasnj/3tAEU6iNVHdZxlibkDkURqs7rOMsS5AVOtVKxxnibDUWrR44zxrAQpojVk7rOMuyUg2mURqorrOYod1EgemuyeOM+yQ2m2qixzFHuoACiiNWius4y+5IEt0Rqyq6zhLtJkFqLVoscZ/cCW7VlWOE+0kB5P4porZUVyomtcLO8iUcH/iuv8q5jrHvI7jgFVAq4KbqPTLpTtomFB1VldRifSndKYR0Flvgp5I9MoNtHgUGw3aLk3icG4XgAfK7dRlLpTCuYKo1XDK6j04UwImGky3d5N5SghX4C6My3wy5I9OSBHgBSVVZ3UYl0p3TmC3qrGVGSFMC5hxMN1nybxKDcPwAeZbsYN5JIF+ADW6qsqMsKezcw1NVpV1GKelO6uYKQy3Vg3lk7N+ASWG7SuTeKYN1fgANJq4SrqMp9Kdo5g46q8qNOlPduYS0llvhK5N5Tg2j8B5st14N4lB3blAG3VbO6jEulMa5hNTauAu6jKrpTsnMGtst2z5N4lBGvwJ6ay3wF8kZVQbJ+AFy6qyuoxPpTGmYC3VxMqNOlPd2YCtlusuTeJwRp8AW2W7eDekHdyUAqm1cBy6j01dKdr7hUqqsrqMT6U7iZhFTWW+A5yR6aoNr4FSmG6y5N4nBuJ8ANaqtldRgnpT7kwnplXBduo9JfSnbTMGtst2y5N4Jg9yUT0xlvgu8kekuDbT4AXHVCjMfSncKYKTVWV1GRPSmFyYabDdeDeY4NwvAWllusuTeRMELngBn1Crhu3UemvpTAmYUlVzuozF0p3DmEdPZb4bvJHprggT4FHAb58m8xQbh+AAnVVlRlLpTAuYd9QqsuXUYK6U9kTBZst1YN5SggXKOp7Ldlzk3gqDsjwApKqs7qMS6U7ipgoqrJ3Uf6p2vuBEw3WfJvEoNxXgJJluyfJv8A42vgAynVVKuoxhTE3MHIqtHdRjCmNcwmpzLdSuTeMkTfgNQw3awbxkjX4AAmqyd1GMKdkphtNqqK6jMXSndRMFpZbsnyRjJsl4G01luouTeYoN1HgBSiq0V1GMKfcmCW6rKrqMIU7SZgSGW7Rcm8ZPclCW2W7KuTeEm0nwAj/FVX5VzkjXQt5Ew0L/FTLf5Vyokaw7yPA4BdQLfBT+2Ue2gUHbrL5OPcIKoDZ8FNwvSLpLbRMKTbOsrhYn0lulMAUVu79pRwrC6Nb4ZftzwIFHDO7cLKXSUK5gqjNnwyuF6cJQImAEVus/ko9wwD1ux/hPAsPJs6zuFiXSW6cwW82djIWSEoFzABbt1f4z9mwSbdpXymPdUCbbOrIWWEuzcw1KDtKuFinpLdXMAmpNvhH9px7Rh526/4j7thdKbPhKuFlPpLaOYPNs68hadJd25gC27ds/ko41iam2+Av7VR7Ji1ts7Z3CxLpKNyYTU5s+Au4WRXSWycwB67dZfJxxpAt2+J/EfdwOW2dZXCxPpKNEwFps+JkLTpLu7MAiptvgOftqj2hWq3WXyce4kIprZ8By4Xpq6S2vuFSmzrK4WJ9JbiZgCm7dsvhMfuCemW+C7+0uPbSK2mztlcLBPSXuTCemNnwXbhekvpLbTMAedv/o49wgtNusvsTHC4KDbOAsx9JbhTBSWzrK4WRPSULkwBH1C3w3f21xwJFF/n9xR7hhX1Bs+G9cL019JQJmFJNnzuFmLpLcOYBKdur/Eo4FjqfbsufCo+yAw2zqyFlLpKBcw76g2dly4WCukuyJgBFbrP5KPcUElbsn/72hSSDrO4WYuktxUwUTZ2TuF/qW19wAKdbqV8zxNhqLdZ/M8awNPbOpVwsYSibmDkNnaO4WMJRrmASpt2T+Z9khtNt1F9xR7qASWzsncLGEtkphtNbOorhZi6S3UTACRbtF8z+4Et27KvifaSKkNnaK4WMJe5MENtnZVcLCEtpMwDzfxVb/Kuf3j3kdxwP8VoP8q5dLXpLeRMO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 descr="File:Mandala 15.sv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56714"/>
            <a:ext cx="4762500" cy="4762500"/>
          </a:xfrm>
          <a:prstGeom prst="rect">
            <a:avLst/>
          </a:prstGeom>
          <a:solidFill>
            <a:schemeClr val="accent6">
              <a:lumMod val="40000"/>
              <a:lumOff val="60000"/>
              <a:alpha val="97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824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c/c5/Frakt%C3%A1l_Mandala.jpg?uselang=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5647357" cy="564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732240" y="836712"/>
            <a:ext cx="20162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Specifické jsou tzv. FRAKTÁLY - označují se tak nepravidelné </a:t>
            </a:r>
            <a:r>
              <a:rPr lang="cs-CZ" dirty="0"/>
              <a:t>geometrické útvary </a:t>
            </a:r>
            <a:r>
              <a:rPr lang="cs-CZ" dirty="0" smtClean="0"/>
              <a:t>dělitelné </a:t>
            </a:r>
            <a:r>
              <a:rPr lang="cs-CZ" dirty="0"/>
              <a:t>na jednotlivé části, z nichž každá je v ideálním případě zmenšenou kopií celku</a:t>
            </a:r>
            <a:r>
              <a:rPr lang="cs-CZ" dirty="0" smtClean="0"/>
              <a:t>.</a:t>
            </a:r>
          </a:p>
          <a:p>
            <a:r>
              <a:rPr lang="cs-CZ" dirty="0" smtClean="0"/>
              <a:t> Jejich </a:t>
            </a:r>
            <a:r>
              <a:rPr lang="cs-CZ" dirty="0"/>
              <a:t>geometrický motiv se opakuje v základním </a:t>
            </a:r>
            <a:r>
              <a:rPr lang="cs-CZ" dirty="0" smtClean="0"/>
              <a:t>tělese v různých měřítcích.</a:t>
            </a:r>
          </a:p>
          <a:p>
            <a:r>
              <a:rPr lang="cs-CZ" dirty="0" smtClean="0"/>
              <a:t>Znalost jejich stavby se mj. používá i při tvorbě filmových animací a počítačových her.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8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268</Words>
  <Application>Microsoft Office PowerPoint</Application>
  <PresentationFormat>Předvádění na obrazovce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Co je ve třídě nebo ve tvém okolí středově souměrné?</vt:lpstr>
      <vt:lpstr>Prezentace aplikace PowerPoint</vt:lpstr>
      <vt:lpstr>Sestroj obraz trojúhelníku ABC ve středové souměrnosti se středem 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Středová souměrnost</dc:title>
  <dc:creator>Jolly</dc:creator>
  <cp:lastModifiedBy>Jolly</cp:lastModifiedBy>
  <cp:revision>23</cp:revision>
  <dcterms:created xsi:type="dcterms:W3CDTF">2014-03-30T19:03:11Z</dcterms:created>
  <dcterms:modified xsi:type="dcterms:W3CDTF">2014-05-29T12:45:44Z</dcterms:modified>
</cp:coreProperties>
</file>